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0" r:id="rId4"/>
    <p:sldId id="258" r:id="rId5"/>
    <p:sldId id="261" r:id="rId6"/>
    <p:sldId id="271" r:id="rId7"/>
    <p:sldId id="282" r:id="rId8"/>
    <p:sldId id="272" r:id="rId9"/>
    <p:sldId id="275" r:id="rId10"/>
    <p:sldId id="273" r:id="rId11"/>
    <p:sldId id="274" r:id="rId12"/>
    <p:sldId id="280" r:id="rId13"/>
    <p:sldId id="276" r:id="rId14"/>
    <p:sldId id="277" r:id="rId15"/>
    <p:sldId id="279" r:id="rId16"/>
    <p:sldId id="278" r:id="rId17"/>
    <p:sldId id="281" r:id="rId18"/>
    <p:sldId id="287" r:id="rId19"/>
    <p:sldId id="283" r:id="rId20"/>
    <p:sldId id="284" r:id="rId21"/>
    <p:sldId id="263" r:id="rId22"/>
    <p:sldId id="285" r:id="rId23"/>
    <p:sldId id="286" r:id="rId24"/>
    <p:sldId id="288" r:id="rId25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71" autoAdjust="0"/>
  </p:normalViewPr>
  <p:slideViewPr>
    <p:cSldViewPr>
      <p:cViewPr varScale="1">
        <p:scale>
          <a:sx n="89" d="100"/>
          <a:sy n="89" d="100"/>
        </p:scale>
        <p:origin x="822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5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Microservices and DevOps</a:t>
            </a:r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Scalable Microservices</a:t>
            </a:r>
          </a:p>
          <a:p>
            <a:pPr>
              <a:defRPr/>
            </a:pPr>
            <a:r>
              <a:rPr lang="en-US" sz="2000" noProof="0" dirty="0"/>
              <a:t>Mandatory 2.1</a:t>
            </a:r>
          </a:p>
          <a:p>
            <a:pPr>
              <a:defRPr/>
            </a:pPr>
            <a:r>
              <a:rPr lang="en-US" sz="2000" noProof="0" dirty="0"/>
              <a:t>Splitting </a:t>
            </a:r>
            <a:r>
              <a:rPr lang="en-US" sz="2000" noProof="0" dirty="0" err="1"/>
              <a:t>SkyCave</a:t>
            </a:r>
            <a:r>
              <a:rPr lang="en-US" sz="2000" noProof="0" dirty="0"/>
              <a:t> – From Three tier to </a:t>
            </a:r>
            <a:r>
              <a:rPr lang="en-US" sz="2000" dirty="0"/>
              <a:t>µService</a:t>
            </a:r>
            <a:endParaRPr lang="en-US" noProof="0" dirty="0"/>
          </a:p>
          <a:p>
            <a:pPr>
              <a:defRPr/>
            </a:pPr>
            <a:endParaRPr lang="en-US" noProof="0" dirty="0"/>
          </a:p>
          <a:p>
            <a:pPr>
              <a:defRPr/>
            </a:pPr>
            <a:r>
              <a:rPr lang="en-US" sz="1600" noProof="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Each</a:t>
            </a:r>
            <a:r>
              <a:rPr lang="en-US" dirty="0"/>
              <a:t> group will solve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i="1" dirty="0"/>
              <a:t>Create and Document a REST API</a:t>
            </a:r>
            <a:r>
              <a:rPr lang="en-US" sz="1600" dirty="0"/>
              <a:t> for your assigned </a:t>
            </a:r>
            <a:r>
              <a:rPr lang="en-US" sz="1600" dirty="0" err="1"/>
              <a:t>MicroService</a:t>
            </a:r>
            <a:r>
              <a:rPr lang="en-US" sz="1600" dirty="0"/>
              <a:t>; and incorporate improvements and suggestions from your consuming groups.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i="1" dirty="0"/>
              <a:t>Develop Contract Tests (CDTs)</a:t>
            </a:r>
            <a:r>
              <a:rPr lang="en-US" sz="1600" dirty="0"/>
              <a:t> in Java/JUnit/</a:t>
            </a:r>
            <a:r>
              <a:rPr lang="en-US" sz="1600" dirty="0" err="1"/>
              <a:t>TestContainers</a:t>
            </a:r>
            <a:r>
              <a:rPr lang="en-US" sz="1600" dirty="0"/>
              <a:t> that verify and document the developed REST API - and provide your consuming groups with these CDTs.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i="1" dirty="0"/>
              <a:t>Develop</a:t>
            </a:r>
            <a:r>
              <a:rPr lang="en-US" sz="1600" dirty="0"/>
              <a:t> your assigned micro service (either Cave-, Message-, or </a:t>
            </a:r>
            <a:r>
              <a:rPr lang="en-US" sz="1600" dirty="0" err="1"/>
              <a:t>PlayerService</a:t>
            </a:r>
            <a:r>
              <a:rPr lang="en-US" sz="1600" dirty="0"/>
              <a:t>), and provide it as a </a:t>
            </a:r>
            <a:r>
              <a:rPr lang="en-US" sz="1600" dirty="0" err="1"/>
              <a:t>docker</a:t>
            </a:r>
            <a:r>
              <a:rPr lang="en-US" sz="1600" dirty="0"/>
              <a:t> hub image to your consuming groups.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Strangle the </a:t>
            </a:r>
            <a:r>
              <a:rPr lang="en-US" sz="1600" dirty="0" err="1"/>
              <a:t>SkyCave</a:t>
            </a:r>
            <a:r>
              <a:rPr lang="en-US" sz="1600" dirty="0"/>
              <a:t> daemon, so a new implementation of the Player interface (a "</a:t>
            </a:r>
            <a:r>
              <a:rPr lang="en-US" sz="1600" dirty="0" err="1"/>
              <a:t>StrangledPlayerServant</a:t>
            </a:r>
            <a:r>
              <a:rPr lang="en-US" sz="1600" dirty="0"/>
              <a:t>") becomes an API Gateway that interacts with Cave-, Player-, and </a:t>
            </a:r>
            <a:r>
              <a:rPr lang="en-US" sz="1600" dirty="0" err="1"/>
              <a:t>MessageServices</a:t>
            </a:r>
            <a:r>
              <a:rPr lang="en-US" sz="1600" dirty="0"/>
              <a:t> (your own + two consumed services; and notably the </a:t>
            </a:r>
            <a:r>
              <a:rPr lang="en-US" sz="1600" dirty="0" err="1"/>
              <a:t>CaveStorage</a:t>
            </a:r>
            <a:r>
              <a:rPr lang="en-US" sz="1600" dirty="0"/>
              <a:t> interface and implementations are eliminated. This will also entail developing </a:t>
            </a:r>
            <a:r>
              <a:rPr lang="en-US" sz="1600" i="1" dirty="0"/>
              <a:t>Connector Tests</a:t>
            </a:r>
            <a:r>
              <a:rPr lang="en-US" sz="1600" dirty="0"/>
              <a:t> for the connectors to the three services.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i="1" dirty="0"/>
              <a:t>Deploy to production.</a:t>
            </a:r>
            <a:r>
              <a:rPr lang="en-US" sz="1600" dirty="0"/>
              <a:t> Crunch will come by…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9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Create/Document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going, I have defined a milestone plan with dates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 have problems with the dates, please talk to each other (and me) about finding new dates…</a:t>
            </a:r>
          </a:p>
          <a:p>
            <a:endParaRPr lang="en-US" b="1" dirty="0"/>
          </a:p>
          <a:p>
            <a:r>
              <a:rPr lang="en-US" b="1" dirty="0"/>
              <a:t>APIs are required to be REST format</a:t>
            </a:r>
            <a:endParaRPr lang="en-US" b="1" i="1" dirty="0"/>
          </a:p>
          <a:p>
            <a:pPr lvl="1"/>
            <a:r>
              <a:rPr lang="en-US" dirty="0"/>
              <a:t>Use POST and GET, do not just do URI Tunneling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1485900"/>
            <a:ext cx="6943725" cy="129540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35033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API specification in ‘FRDS §7.7’ format</a:t>
            </a:r>
            <a:r>
              <a:rPr lang="en-US" dirty="0"/>
              <a:t> unless all three groups decides otherwise (</a:t>
            </a:r>
            <a:r>
              <a:rPr lang="en-US" dirty="0" err="1"/>
              <a:t>OpenAPI</a:t>
            </a:r>
            <a:r>
              <a:rPr lang="en-US" dirty="0"/>
              <a:t> or what have you).</a:t>
            </a:r>
          </a:p>
          <a:p>
            <a:pPr lvl="1"/>
            <a:r>
              <a:rPr lang="en-US" dirty="0"/>
              <a:t>Not a precise format but…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I do not want to force yet another</a:t>
            </a:r>
            <a:br>
              <a:rPr lang="en-US" dirty="0"/>
            </a:br>
            <a:r>
              <a:rPr lang="en-US" dirty="0"/>
              <a:t>learning curve on you</a:t>
            </a:r>
          </a:p>
          <a:p>
            <a:pPr lvl="1"/>
            <a:r>
              <a:rPr lang="en-US" dirty="0"/>
              <a:t>If all agree you can do as you please,</a:t>
            </a:r>
            <a:br>
              <a:rPr lang="en-US" dirty="0"/>
            </a:br>
            <a:r>
              <a:rPr lang="en-US" dirty="0"/>
              <a:t>but only if all agree…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866900"/>
            <a:ext cx="2667000" cy="166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CDT and Service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CDT</a:t>
            </a:r>
          </a:p>
          <a:p>
            <a:pPr lvl="1"/>
            <a:r>
              <a:rPr lang="en-US" dirty="0"/>
              <a:t>In Java and </a:t>
            </a:r>
            <a:r>
              <a:rPr lang="en-US" dirty="0" err="1"/>
              <a:t>TestContainers</a:t>
            </a:r>
            <a:r>
              <a:rPr lang="en-US" dirty="0"/>
              <a:t> !</a:t>
            </a:r>
          </a:p>
          <a:p>
            <a:pPr lvl="2"/>
            <a:r>
              <a:rPr lang="en-US" dirty="0"/>
              <a:t>And provide that to your consuming groups</a:t>
            </a:r>
          </a:p>
          <a:p>
            <a:pPr lvl="3"/>
            <a:r>
              <a:rPr lang="en-US" dirty="0" err="1"/>
              <a:t>Git</a:t>
            </a:r>
            <a:r>
              <a:rPr lang="en-US" dirty="0"/>
              <a:t> repo, or source files + </a:t>
            </a:r>
            <a:r>
              <a:rPr lang="en-US" dirty="0" err="1"/>
              <a:t>gradle</a:t>
            </a:r>
            <a:r>
              <a:rPr lang="en-US" dirty="0"/>
              <a:t> dependencies</a:t>
            </a:r>
          </a:p>
          <a:p>
            <a:r>
              <a:rPr lang="en-US" dirty="0"/>
              <a:t>Develop the Service itself</a:t>
            </a:r>
          </a:p>
          <a:p>
            <a:pPr lvl="1"/>
            <a:r>
              <a:rPr lang="en-US" dirty="0"/>
              <a:t>In any </a:t>
            </a:r>
            <a:r>
              <a:rPr lang="en-US" dirty="0" err="1"/>
              <a:t>toolstack</a:t>
            </a:r>
            <a:r>
              <a:rPr lang="en-US" dirty="0"/>
              <a:t> you wish</a:t>
            </a:r>
          </a:p>
          <a:p>
            <a:pPr lvl="1"/>
            <a:r>
              <a:rPr lang="en-US" dirty="0"/>
              <a:t>Provide a </a:t>
            </a:r>
            <a:r>
              <a:rPr lang="en-US" dirty="0" err="1"/>
              <a:t>docker</a:t>
            </a:r>
            <a:r>
              <a:rPr lang="en-US" dirty="0"/>
              <a:t> image for it, to consuming groups (+me)</a:t>
            </a:r>
          </a:p>
          <a:p>
            <a:pPr lvl="2"/>
            <a:r>
              <a:rPr lang="en-US" dirty="0"/>
              <a:t>Code and </a:t>
            </a:r>
            <a:r>
              <a:rPr lang="en-US" dirty="0" err="1"/>
              <a:t>docker</a:t>
            </a:r>
            <a:r>
              <a:rPr lang="en-US" dirty="0"/>
              <a:t> image may be </a:t>
            </a:r>
            <a:r>
              <a:rPr lang="en-US" i="1" dirty="0"/>
              <a:t>public</a:t>
            </a:r>
          </a:p>
          <a:p>
            <a:pPr lvl="1"/>
            <a:r>
              <a:rPr lang="en-US" b="1" i="1" dirty="0"/>
              <a:t>Must be configurable</a:t>
            </a:r>
            <a:r>
              <a:rPr lang="en-US" b="1" dirty="0"/>
              <a:t> </a:t>
            </a:r>
            <a:r>
              <a:rPr lang="en-US" dirty="0"/>
              <a:t>to allow either</a:t>
            </a:r>
          </a:p>
          <a:p>
            <a:pPr lvl="2"/>
            <a:r>
              <a:rPr lang="en-US" dirty="0" err="1"/>
              <a:t>FakeObject</a:t>
            </a:r>
            <a:r>
              <a:rPr lang="en-US" dirty="0"/>
              <a:t>- or NoSQL persistence</a:t>
            </a:r>
          </a:p>
          <a:p>
            <a:pPr lvl="3"/>
            <a:r>
              <a:rPr lang="en-US" dirty="0" err="1"/>
              <a:t>Env</a:t>
            </a:r>
            <a:r>
              <a:rPr lang="en-US" dirty="0"/>
              <a:t> variables, command line argument, CPF file, what-have-you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984486"/>
            <a:ext cx="5724525" cy="27622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4804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4457700"/>
            <a:ext cx="8534400" cy="76305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Connector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i="1" dirty="0"/>
              <a:t>not</a:t>
            </a:r>
            <a:r>
              <a:rPr lang="en-US" dirty="0"/>
              <a:t> issue Http requests directly in you new </a:t>
            </a:r>
            <a:r>
              <a:rPr lang="en-US" dirty="0" err="1"/>
              <a:t>PlayerServant</a:t>
            </a:r>
            <a:endParaRPr lang="en-US" dirty="0"/>
          </a:p>
          <a:p>
            <a:pPr lvl="1"/>
            <a:r>
              <a:rPr lang="en-US" i="1" dirty="0"/>
              <a:t>Program to an Interface !</a:t>
            </a:r>
          </a:p>
          <a:p>
            <a:r>
              <a:rPr lang="en-US" i="1" dirty="0"/>
              <a:t>So</a:t>
            </a:r>
          </a:p>
          <a:p>
            <a:pPr lvl="1"/>
            <a:r>
              <a:rPr lang="en-US" dirty="0"/>
              <a:t>Develop </a:t>
            </a:r>
            <a:r>
              <a:rPr lang="en-US" dirty="0" err="1"/>
              <a:t>XServiceConnectors</a:t>
            </a:r>
            <a:r>
              <a:rPr lang="en-US" dirty="0"/>
              <a:t> for the three services</a:t>
            </a:r>
          </a:p>
          <a:p>
            <a:pPr lvl="2"/>
            <a:r>
              <a:rPr lang="en-US" dirty="0"/>
              <a:t>(Interface (+ </a:t>
            </a:r>
            <a:r>
              <a:rPr lang="en-US" dirty="0" err="1"/>
              <a:t>FakeObject</a:t>
            </a:r>
            <a:r>
              <a:rPr lang="en-US" dirty="0"/>
              <a:t>) + Real REST connector)</a:t>
            </a:r>
          </a:p>
          <a:p>
            <a:pPr lvl="3"/>
            <a:r>
              <a:rPr lang="en-US" i="1" dirty="0"/>
              <a:t>The interface for each is almost given by cutting </a:t>
            </a:r>
            <a:r>
              <a:rPr lang="en-US" i="1" dirty="0" err="1"/>
              <a:t>CaveStorage</a:t>
            </a:r>
            <a:r>
              <a:rPr lang="en-US" i="1" dirty="0"/>
              <a:t> into three…</a:t>
            </a:r>
          </a:p>
          <a:p>
            <a:pPr lvl="1"/>
            <a:r>
              <a:rPr lang="en-US" i="1" dirty="0"/>
              <a:t>Develop out-of-process Integration tests (connector tests)</a:t>
            </a:r>
          </a:p>
          <a:p>
            <a:endParaRPr lang="en-US" sz="1800" dirty="0"/>
          </a:p>
          <a:p>
            <a:r>
              <a:rPr lang="en-US" sz="1800" dirty="0"/>
              <a:t>Hint: By making a </a:t>
            </a:r>
            <a:r>
              <a:rPr lang="en-US" sz="1800" dirty="0" err="1"/>
              <a:t>FakeObject</a:t>
            </a:r>
            <a:r>
              <a:rPr lang="en-US" sz="1800" dirty="0"/>
              <a:t> implementation, you can start the Strangling even before you get the external services!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92200"/>
            <a:ext cx="3810000" cy="1233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411434" y="2165465"/>
            <a:ext cx="2970566" cy="20164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3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Finalize Service Persistence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the persistence layer</a:t>
            </a:r>
          </a:p>
          <a:p>
            <a:pPr lvl="1"/>
            <a:r>
              <a:rPr lang="en-US" dirty="0"/>
              <a:t>Using any NoSQL of your choose</a:t>
            </a:r>
          </a:p>
          <a:p>
            <a:pPr lvl="2"/>
            <a:r>
              <a:rPr lang="en-US" dirty="0" err="1"/>
              <a:t>Redis</a:t>
            </a:r>
            <a:r>
              <a:rPr lang="en-US" dirty="0"/>
              <a:t>, MongoDB, Cassandra, </a:t>
            </a:r>
            <a:r>
              <a:rPr lang="en-US" dirty="0" err="1"/>
              <a:t>Riak</a:t>
            </a:r>
            <a:r>
              <a:rPr lang="en-US" dirty="0"/>
              <a:t>, …</a:t>
            </a:r>
          </a:p>
          <a:p>
            <a:pPr lvl="2"/>
            <a:endParaRPr lang="en-US" dirty="0"/>
          </a:p>
          <a:p>
            <a:r>
              <a:rPr lang="en-US" dirty="0"/>
              <a:t>Meaning real deployment requires a compose-file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i="1" dirty="0"/>
              <a:t>Optional for 1-person groups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4E12FB-6EF2-45F1-855D-FA0D5E981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661" y="1409700"/>
            <a:ext cx="1238250" cy="2667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9702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Strangling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 step-wise strangling of the Player role</a:t>
            </a:r>
          </a:p>
          <a:p>
            <a:pPr lvl="1"/>
            <a:r>
              <a:rPr lang="en-US" dirty="0"/>
              <a:t>… one service at a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09700"/>
            <a:ext cx="3578499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390900"/>
            <a:ext cx="6583137" cy="2117727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791200" y="2572809"/>
            <a:ext cx="838200" cy="99060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22574" y="3563409"/>
            <a:ext cx="1265463" cy="4572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FakeCaveStorage</a:t>
            </a:r>
            <a:endParaRPr lang="en-US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62800" y="4610100"/>
            <a:ext cx="821874" cy="808832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315200" y="4533900"/>
            <a:ext cx="372837" cy="83820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36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To Interface…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These individual parts/steps can be done in (almost) any order!</a:t>
            </a:r>
          </a:p>
          <a:p>
            <a:pPr lvl="1"/>
            <a:r>
              <a:rPr lang="en-US" dirty="0"/>
              <a:t>You can start Strangling, before you have the service API and images!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00300"/>
            <a:ext cx="6583137" cy="21177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43400" y="2552700"/>
            <a:ext cx="1143000" cy="4572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Fake </a:t>
            </a:r>
            <a:r>
              <a:rPr lang="en-US" sz="1200" dirty="0" err="1"/>
              <a:t>CaveService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81600" y="3238500"/>
            <a:ext cx="685800" cy="53340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34000" y="3200400"/>
            <a:ext cx="304800" cy="57150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00800" y="4381500"/>
            <a:ext cx="1577068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345137" y="2552700"/>
            <a:ext cx="1265463" cy="4572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FakeCaveStorage</a:t>
            </a: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8001000" y="3009900"/>
            <a:ext cx="0" cy="1484314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53200" y="3619500"/>
            <a:ext cx="609600" cy="53340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629400" y="3543300"/>
            <a:ext cx="304800" cy="58473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829300" y="2564606"/>
            <a:ext cx="1143000" cy="4572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ProxyPlayerService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9228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compose-file for the full </a:t>
            </a:r>
            <a:r>
              <a:rPr lang="en-US" dirty="0" err="1"/>
              <a:t>SkyCave</a:t>
            </a:r>
            <a:r>
              <a:rPr lang="en-US" dirty="0"/>
              <a:t> daemon stack</a:t>
            </a:r>
          </a:p>
          <a:p>
            <a:r>
              <a:rPr lang="en-US" dirty="0"/>
              <a:t>… and deploy it to your prod server…</a:t>
            </a:r>
          </a:p>
          <a:p>
            <a:pPr lvl="1"/>
            <a:r>
              <a:rPr lang="en-US" dirty="0"/>
              <a:t>Free to forget old data, migrating data is hell-on-earth…</a:t>
            </a:r>
          </a:p>
          <a:p>
            <a:r>
              <a:rPr lang="en-US" dirty="0"/>
              <a:t>Two options actually…</a:t>
            </a:r>
          </a:p>
          <a:p>
            <a:pPr lvl="1"/>
            <a:r>
              <a:rPr lang="en-US" dirty="0"/>
              <a:t>Your stack deploys all services</a:t>
            </a:r>
          </a:p>
          <a:p>
            <a:pPr lvl="1"/>
            <a:r>
              <a:rPr lang="en-US" dirty="0"/>
              <a:t>Your stack refers to external group’s deployed services</a:t>
            </a:r>
          </a:p>
          <a:p>
            <a:pPr lvl="2"/>
            <a:r>
              <a:rPr lang="en-US" dirty="0"/>
              <a:t>Will have an </a:t>
            </a:r>
            <a:r>
              <a:rPr lang="en-US"/>
              <a:t>interesting implication on what users see </a:t>
            </a:r>
            <a:r>
              <a:rPr lang="en-US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68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Hints and Help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3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ADF6-342B-403C-9479-1598361A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SkyCave</a:t>
            </a:r>
            <a:r>
              <a:rPr lang="en-US" noProof="0" dirty="0"/>
              <a:t>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C3F85-8A1F-4A3C-BA59-89D8A0138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SkyCave</a:t>
            </a:r>
            <a:r>
              <a:rPr lang="en-US" noProof="0" dirty="0"/>
              <a:t> was never conceived as a MS architecture</a:t>
            </a:r>
          </a:p>
          <a:p>
            <a:pPr lvl="1"/>
            <a:r>
              <a:rPr lang="en-US" noProof="0" dirty="0"/>
              <a:t>And designed as a classic </a:t>
            </a:r>
            <a:r>
              <a:rPr lang="en-US" i="1" noProof="0" dirty="0"/>
              <a:t>three-tier architecture</a:t>
            </a:r>
          </a:p>
          <a:p>
            <a:pPr lvl="2"/>
            <a:r>
              <a:rPr lang="en-US" noProof="0" dirty="0"/>
              <a:t>UI -&gt; Application -&gt; Persistence</a:t>
            </a:r>
          </a:p>
          <a:p>
            <a:pPr lvl="2"/>
            <a:r>
              <a:rPr lang="en-US" noProof="0" dirty="0" err="1"/>
              <a:t>Cmd</a:t>
            </a:r>
            <a:r>
              <a:rPr lang="en-US" noProof="0" dirty="0"/>
              <a:t> -&gt; </a:t>
            </a:r>
            <a:r>
              <a:rPr lang="en-US" noProof="0" dirty="0" err="1"/>
              <a:t>PlayerServant</a:t>
            </a:r>
            <a:r>
              <a:rPr lang="en-US" noProof="0" dirty="0"/>
              <a:t> -&gt; </a:t>
            </a:r>
            <a:r>
              <a:rPr lang="en-US" noProof="0" dirty="0" err="1"/>
              <a:t>CaveStorage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But I design in the </a:t>
            </a:r>
            <a:r>
              <a:rPr lang="en-US" i="1" noProof="0" dirty="0"/>
              <a:t>responsibility-centric perspective</a:t>
            </a:r>
            <a:endParaRPr lang="en-US" noProof="0" dirty="0"/>
          </a:p>
          <a:p>
            <a:pPr lvl="1"/>
            <a:r>
              <a:rPr lang="en-US" noProof="0" dirty="0"/>
              <a:t>Roles that encapsulate cohesive responsibilities</a:t>
            </a:r>
          </a:p>
          <a:p>
            <a:pPr lvl="1"/>
            <a:r>
              <a:rPr lang="en-US" noProof="0" dirty="0"/>
              <a:t>Roles as </a:t>
            </a:r>
            <a:r>
              <a:rPr lang="en-US" i="1" noProof="0" dirty="0"/>
              <a:t>Program to an Interface</a:t>
            </a:r>
          </a:p>
          <a:p>
            <a:pPr lvl="2"/>
            <a:r>
              <a:rPr lang="en-US" i="1" dirty="0"/>
              <a:t>Cave, Player, </a:t>
            </a:r>
            <a:r>
              <a:rPr lang="en-US" i="1" dirty="0" err="1"/>
              <a:t>CaveStorage</a:t>
            </a:r>
            <a:r>
              <a:rPr lang="en-US" i="1" dirty="0"/>
              <a:t>, …</a:t>
            </a:r>
            <a:endParaRPr lang="en-US" i="1" noProof="0" dirty="0"/>
          </a:p>
          <a:p>
            <a:pPr lvl="1"/>
            <a:r>
              <a:rPr lang="en-US" noProof="0" dirty="0"/>
              <a:t>Collaboration through </a:t>
            </a:r>
            <a:r>
              <a:rPr lang="en-US" i="1" noProof="0" dirty="0"/>
              <a:t>Favor Object Composition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F17A9-DFBF-4212-A677-2C795115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A1186-CAFA-490E-9818-FD719102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F34F5-B604-415A-9A93-07257F6F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51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from 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Connector + Strangling part is not ‘difficult’ but requires some time</a:t>
            </a:r>
          </a:p>
          <a:p>
            <a:pPr lvl="1"/>
            <a:r>
              <a:rPr lang="en-US" dirty="0"/>
              <a:t>Last time, people suddenly got very busy 4 days before deadline…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Take care while Strangling</a:t>
            </a:r>
          </a:p>
          <a:p>
            <a:pPr lvl="1"/>
            <a:r>
              <a:rPr lang="en-US" dirty="0"/>
              <a:t>It is easy to ‘start in 10 ends and end up in </a:t>
            </a:r>
            <a:r>
              <a:rPr lang="en-US" i="1" dirty="0"/>
              <a:t>big-ball-of-mud’</a:t>
            </a:r>
          </a:p>
          <a:p>
            <a:pPr lvl="2"/>
            <a:r>
              <a:rPr lang="en-US" i="1" dirty="0"/>
              <a:t>“I introduce the message connector in my player servant which becomes a slow out-of-process test, while fiddling with the CPF and having to reset the </a:t>
            </a:r>
            <a:r>
              <a:rPr lang="en-US" i="1" dirty="0" err="1"/>
              <a:t>Redis</a:t>
            </a:r>
            <a:r>
              <a:rPr lang="en-US" i="1" dirty="0"/>
              <a:t> every, oh, and I also need to catch this </a:t>
            </a:r>
            <a:r>
              <a:rPr lang="en-US" i="1" dirty="0" err="1"/>
              <a:t>UniRest</a:t>
            </a:r>
            <a:r>
              <a:rPr lang="en-US" i="1" dirty="0"/>
              <a:t> Exception which…”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71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77EF-9635-449E-810C-4F4BB4CE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PlayerServant</a:t>
            </a:r>
            <a:r>
              <a:rPr lang="en-US" noProof="0" dirty="0"/>
              <a:t> Strangling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7DF76-1258-4C17-BAF3-413CB6FC5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Strangler pattern</a:t>
            </a:r>
          </a:p>
          <a:p>
            <a:pPr lvl="1"/>
            <a:r>
              <a:rPr lang="en-US" i="1" noProof="0" dirty="0"/>
              <a:t>Present:</a:t>
            </a:r>
            <a:r>
              <a:rPr lang="en-US" noProof="0" dirty="0"/>
              <a:t> All ‘micro-roles’ are in ‘</a:t>
            </a:r>
            <a:r>
              <a:rPr lang="en-US" noProof="0" dirty="0" err="1"/>
              <a:t>CaveStorage</a:t>
            </a:r>
            <a:r>
              <a:rPr lang="en-US" noProof="0" dirty="0"/>
              <a:t>’</a:t>
            </a:r>
            <a:endParaRPr lang="en-US" i="1" dirty="0"/>
          </a:p>
          <a:p>
            <a:pPr lvl="1"/>
            <a:endParaRPr lang="en-US" i="1" noProof="0" dirty="0"/>
          </a:p>
          <a:p>
            <a:pPr lvl="1"/>
            <a:r>
              <a:rPr lang="en-US" i="1" dirty="0"/>
              <a:t>Strangling step 1:</a:t>
            </a:r>
          </a:p>
          <a:p>
            <a:pPr lvl="2"/>
            <a:r>
              <a:rPr lang="en-US" noProof="0" dirty="0"/>
              <a:t>Replace ‘room’ calls with related</a:t>
            </a:r>
          </a:p>
          <a:p>
            <a:pPr lvl="3"/>
            <a:r>
              <a:rPr lang="en-US" i="1" dirty="0" err="1"/>
              <a:t>caveservice.doThatRESTCall</a:t>
            </a:r>
            <a:r>
              <a:rPr lang="en-US" i="1" dirty="0"/>
              <a:t>(….);</a:t>
            </a:r>
          </a:p>
          <a:p>
            <a:pPr lvl="2"/>
            <a:r>
              <a:rPr lang="en-US" dirty="0"/>
              <a:t>… while </a:t>
            </a:r>
            <a:r>
              <a:rPr lang="en-US" dirty="0" err="1"/>
              <a:t>keeing</a:t>
            </a:r>
            <a:r>
              <a:rPr lang="en-US" dirty="0"/>
              <a:t> the </a:t>
            </a:r>
            <a:r>
              <a:rPr lang="en-US" i="1" dirty="0" err="1"/>
              <a:t>FakeCaveStorage</a:t>
            </a:r>
            <a:r>
              <a:rPr lang="en-US" dirty="0"/>
              <a:t> to handle the two other ‘micro-</a:t>
            </a:r>
            <a:r>
              <a:rPr lang="en-US" dirty="0" err="1"/>
              <a:t>roles’s</a:t>
            </a:r>
            <a:r>
              <a:rPr lang="en-US" dirty="0"/>
              <a:t> responsibilities….</a:t>
            </a:r>
          </a:p>
          <a:p>
            <a:pPr lvl="1"/>
            <a:r>
              <a:rPr lang="en-US" i="1" dirty="0"/>
              <a:t>Strangling step 2:</a:t>
            </a:r>
          </a:p>
          <a:p>
            <a:pPr lvl="2"/>
            <a:r>
              <a:rPr lang="en-US" dirty="0"/>
              <a:t>Replace micro-role 2</a:t>
            </a:r>
          </a:p>
          <a:p>
            <a:pPr lvl="2"/>
            <a:r>
              <a:rPr lang="en-US" dirty="0"/>
              <a:t>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4026F-81E5-4748-B5E9-7209E766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79565-F1E2-4C2A-A57C-812F4A46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DBAB-33E0-4FFC-A7D8-3F2AFEB6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E03612-56F9-46C3-A970-A52980393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769" y="1104900"/>
            <a:ext cx="2537631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00" y="3543300"/>
            <a:ext cx="3505200" cy="304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Strangle your own service first!</a:t>
            </a:r>
          </a:p>
        </p:txBody>
      </p:sp>
    </p:spTree>
    <p:extLst>
      <p:ext uri="{BB962C8B-B14F-4D97-AF65-F5344CB8AC3E}">
        <p14:creationId xmlns:p14="http://schemas.microsoft.com/office/powerpoint/2010/main" val="768031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 bit of extra work to keep tests running all the time!</a:t>
            </a:r>
          </a:p>
          <a:p>
            <a:pPr lvl="1"/>
            <a:r>
              <a:rPr lang="en-US" dirty="0"/>
              <a:t>Use intermediaries, keep stuff</a:t>
            </a:r>
            <a:br>
              <a:rPr lang="en-US" dirty="0"/>
            </a:br>
            <a:r>
              <a:rPr lang="en-US" dirty="0"/>
              <a:t>that will eventually disappear…</a:t>
            </a:r>
          </a:p>
          <a:p>
            <a:endParaRPr lang="en-US" dirty="0"/>
          </a:p>
          <a:p>
            <a:r>
              <a:rPr lang="en-US" dirty="0"/>
              <a:t>If you ‘fall into the abyss’, consult</a:t>
            </a:r>
            <a:br>
              <a:rPr lang="en-US" dirty="0"/>
            </a:br>
            <a:r>
              <a:rPr lang="en-US" dirty="0"/>
              <a:t>my own first steps of strangling…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Find a link to a document in the exercise hint section…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09700"/>
            <a:ext cx="3200400" cy="2400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19" y="3319918"/>
            <a:ext cx="4419600" cy="10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55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new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SkyCave’s</a:t>
            </a:r>
            <a:r>
              <a:rPr lang="en-US" dirty="0"/>
              <a:t> Factory system can read </a:t>
            </a:r>
            <a:r>
              <a:rPr lang="en-US" i="1" dirty="0"/>
              <a:t>any</a:t>
            </a:r>
            <a:r>
              <a:rPr lang="en-US" dirty="0"/>
              <a:t> service specification, not just the </a:t>
            </a:r>
            <a:r>
              <a:rPr lang="en-US" dirty="0" err="1"/>
              <a:t>QuoteService</a:t>
            </a:r>
            <a:r>
              <a:rPr lang="en-US" dirty="0"/>
              <a:t> etc.</a:t>
            </a:r>
          </a:p>
          <a:p>
            <a:pPr lvl="1"/>
            <a:r>
              <a:rPr lang="en-US" dirty="0"/>
              <a:t>Obey the ‘naming’ convention, with a prefix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55557"/>
            <a:ext cx="6153150" cy="1364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981200" y="3009900"/>
            <a:ext cx="11430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33800"/>
            <a:ext cx="6991350" cy="1409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641394"/>
            <a:ext cx="2876550" cy="4353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43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i="1" dirty="0"/>
              <a:t>could</a:t>
            </a:r>
            <a:r>
              <a:rPr lang="en-US" dirty="0"/>
              <a:t> ensure only authenticated </a:t>
            </a:r>
            <a:r>
              <a:rPr lang="en-US" dirty="0" err="1"/>
              <a:t>SkyCave</a:t>
            </a:r>
            <a:r>
              <a:rPr lang="en-US" dirty="0"/>
              <a:t> players are allowed to access your group’s service…</a:t>
            </a:r>
          </a:p>
          <a:p>
            <a:r>
              <a:rPr lang="en-US" dirty="0"/>
              <a:t>By</a:t>
            </a:r>
          </a:p>
          <a:p>
            <a:pPr lvl="1"/>
            <a:r>
              <a:rPr lang="en-US" dirty="0"/>
              <a:t>Requiring ‘Authorization: Bearer (</a:t>
            </a:r>
            <a:r>
              <a:rPr lang="en-US" dirty="0" err="1"/>
              <a:t>accessToken</a:t>
            </a:r>
            <a:r>
              <a:rPr lang="en-US" dirty="0"/>
              <a:t>)’ header in the request…</a:t>
            </a:r>
          </a:p>
          <a:p>
            <a:pPr lvl="1"/>
            <a:r>
              <a:rPr lang="en-US" dirty="0"/>
              <a:t>Do /introspect on cavereg.baerbak.com</a:t>
            </a:r>
          </a:p>
          <a:p>
            <a:r>
              <a:rPr lang="en-US" dirty="0"/>
              <a:t>But…</a:t>
            </a:r>
          </a:p>
          <a:p>
            <a:pPr lvl="1"/>
            <a:r>
              <a:rPr lang="en-US" dirty="0" err="1"/>
              <a:t>Uhum</a:t>
            </a:r>
            <a:r>
              <a:rPr lang="en-US" dirty="0"/>
              <a:t>, do not…</a:t>
            </a:r>
          </a:p>
          <a:p>
            <a:pPr lvl="2"/>
            <a:r>
              <a:rPr lang="en-US" dirty="0"/>
              <a:t>The exercise is big enough as </a:t>
            </a:r>
            <a:r>
              <a:rPr lang="en-US"/>
              <a:t>it stands.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8CD3DA-81D3-4C4B-AAC6-50EA87BF5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306" y="2628900"/>
            <a:ext cx="2280894" cy="2766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5610-D38E-42EF-B3F4-B5E1ED78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SkyCave</a:t>
            </a:r>
            <a:r>
              <a:rPr lang="en-US" dirty="0"/>
              <a:t>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97A9-23F0-43B3-9C6D-EF5A18D9C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review the central </a:t>
            </a:r>
            <a:r>
              <a:rPr lang="en-US" i="1" dirty="0"/>
              <a:t>Player</a:t>
            </a:r>
            <a:r>
              <a:rPr lang="en-US" dirty="0"/>
              <a:t> role, it is actually kind of a </a:t>
            </a:r>
            <a:r>
              <a:rPr lang="en-US" b="1" dirty="0"/>
              <a:t>Mediator</a:t>
            </a:r>
            <a:r>
              <a:rPr lang="en-US" dirty="0"/>
              <a:t>, API Gateway, type role</a:t>
            </a:r>
          </a:p>
          <a:p>
            <a:pPr lvl="1"/>
            <a:r>
              <a:rPr lang="en-US" dirty="0"/>
              <a:t>A player deals with different aspects of the cave experience, and the Player role encapsulate the interaction with these ‘sub roles’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I dig a room to the north		Modifying the Room Matrix/Cave</a:t>
            </a:r>
          </a:p>
          <a:p>
            <a:pPr lvl="2"/>
            <a:r>
              <a:rPr lang="en-US" dirty="0"/>
              <a:t>I post a message here		Modifying the Wall messages</a:t>
            </a:r>
          </a:p>
          <a:p>
            <a:pPr lvl="2"/>
            <a:r>
              <a:rPr lang="en-US" dirty="0"/>
              <a:t>I move to a new room		Modifying the Player’s own data</a:t>
            </a:r>
          </a:p>
          <a:p>
            <a:pPr lvl="1"/>
            <a:endParaRPr lang="en-US" dirty="0"/>
          </a:p>
          <a:p>
            <a:r>
              <a:rPr lang="en-US" dirty="0"/>
              <a:t>These sub-responsibilities</a:t>
            </a:r>
            <a:r>
              <a:rPr lang="en-US" i="1" dirty="0"/>
              <a:t> (</a:t>
            </a:r>
            <a:r>
              <a:rPr lang="en-US" i="1" dirty="0" err="1"/>
              <a:t>sh</a:t>
            </a:r>
            <a:r>
              <a:rPr lang="en-US" i="1" dirty="0"/>
              <a:t>/c)</a:t>
            </a:r>
            <a:r>
              <a:rPr lang="en-US" i="1" dirty="0" err="1"/>
              <a:t>ould</a:t>
            </a:r>
            <a:r>
              <a:rPr lang="en-US" i="1" dirty="0"/>
              <a:t> have been</a:t>
            </a:r>
            <a:r>
              <a:rPr lang="en-US" dirty="0"/>
              <a:t> extracted into sub-roles, each with their own interface…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896EA-C67A-45EC-A1B8-1441B28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328C4-CBE7-45F5-84AE-8B7E8864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26035-B95A-4D6D-B20D-3B508F4D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5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1C1D-0103-4060-BF98-01301429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Sub-Responsibilities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39A8-908B-4401-A02D-20D855FDD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… related to </a:t>
            </a:r>
            <a:r>
              <a:rPr lang="en-US" b="1" noProof="0" dirty="0"/>
              <a:t>Rooms</a:t>
            </a:r>
          </a:p>
          <a:p>
            <a:pPr lvl="1"/>
            <a:r>
              <a:rPr lang="en-US" noProof="0" dirty="0" err="1"/>
              <a:t>CaveStorage</a:t>
            </a:r>
            <a:r>
              <a:rPr lang="en-US" noProof="0" dirty="0"/>
              <a:t>: </a:t>
            </a:r>
            <a:r>
              <a:rPr lang="en-US" noProof="0" dirty="0" err="1"/>
              <a:t>addRoom</a:t>
            </a:r>
            <a:r>
              <a:rPr lang="en-US" noProof="0" dirty="0"/>
              <a:t>, </a:t>
            </a:r>
            <a:r>
              <a:rPr lang="en-US" noProof="0" dirty="0" err="1"/>
              <a:t>getRoom</a:t>
            </a:r>
            <a:r>
              <a:rPr lang="en-US" noProof="0" dirty="0"/>
              <a:t>, </a:t>
            </a:r>
            <a:r>
              <a:rPr lang="en-US" noProof="0" dirty="0" err="1"/>
              <a:t>getSetOfExitsFromRoom</a:t>
            </a:r>
            <a:r>
              <a:rPr lang="en-US" noProof="0" dirty="0"/>
              <a:t>, </a:t>
            </a:r>
            <a:r>
              <a:rPr lang="en-US" noProof="0" dirty="0" err="1"/>
              <a:t>updateRoom</a:t>
            </a:r>
            <a:endParaRPr lang="en-US" noProof="0" dirty="0"/>
          </a:p>
          <a:p>
            <a:r>
              <a:rPr lang="en-US" noProof="0" dirty="0"/>
              <a:t>... related to </a:t>
            </a:r>
            <a:r>
              <a:rPr lang="en-US" b="1" noProof="0" dirty="0"/>
              <a:t>Players</a:t>
            </a:r>
          </a:p>
          <a:p>
            <a:pPr lvl="1"/>
            <a:r>
              <a:rPr lang="en-US" noProof="0" dirty="0" err="1"/>
              <a:t>CaveStorage</a:t>
            </a:r>
            <a:r>
              <a:rPr lang="en-US" noProof="0" dirty="0"/>
              <a:t>: </a:t>
            </a:r>
            <a:r>
              <a:rPr lang="en-US" noProof="0" dirty="0" err="1"/>
              <a:t>getPlayerByID</a:t>
            </a:r>
            <a:r>
              <a:rPr lang="en-US" noProof="0" dirty="0"/>
              <a:t>, </a:t>
            </a:r>
            <a:r>
              <a:rPr lang="en-US" noProof="0" dirty="0" err="1"/>
              <a:t>computeListOfPlayersAt</a:t>
            </a:r>
            <a:r>
              <a:rPr lang="en-US" noProof="0" dirty="0"/>
              <a:t>, </a:t>
            </a:r>
            <a:r>
              <a:rPr lang="en-US" noProof="0" dirty="0" err="1"/>
              <a:t>updatePlayerRecord</a:t>
            </a:r>
            <a:endParaRPr lang="en-US" noProof="0" dirty="0"/>
          </a:p>
          <a:p>
            <a:r>
              <a:rPr lang="en-US" noProof="0" dirty="0"/>
              <a:t>... related to </a:t>
            </a:r>
            <a:r>
              <a:rPr lang="en-US" b="1" noProof="0" dirty="0"/>
              <a:t>Messages</a:t>
            </a:r>
          </a:p>
          <a:p>
            <a:pPr lvl="1"/>
            <a:r>
              <a:rPr lang="en-US" noProof="0" dirty="0" err="1"/>
              <a:t>CaveStorage</a:t>
            </a:r>
            <a:r>
              <a:rPr lang="en-US" noProof="0" dirty="0"/>
              <a:t>: </a:t>
            </a:r>
            <a:r>
              <a:rPr lang="en-US" noProof="0" dirty="0" err="1"/>
              <a:t>addMessage</a:t>
            </a:r>
            <a:r>
              <a:rPr lang="en-US" noProof="0" dirty="0"/>
              <a:t>, </a:t>
            </a:r>
            <a:r>
              <a:rPr lang="en-US" noProof="0" dirty="0" err="1"/>
              <a:t>updateMessage</a:t>
            </a:r>
            <a:r>
              <a:rPr lang="en-US" noProof="0" dirty="0"/>
              <a:t>, </a:t>
            </a:r>
            <a:r>
              <a:rPr lang="en-US" noProof="0" dirty="0" err="1"/>
              <a:t>getMessageList</a:t>
            </a:r>
            <a:endParaRPr lang="en-US" noProof="0" dirty="0"/>
          </a:p>
          <a:p>
            <a:r>
              <a:rPr lang="en-US" noProof="0" dirty="0"/>
              <a:t>And they are actually </a:t>
            </a:r>
            <a:r>
              <a:rPr lang="en-US" b="1" noProof="0" dirty="0"/>
              <a:t>completely orthogonal </a:t>
            </a:r>
            <a:r>
              <a:rPr lang="en-US" noProof="0" dirty="0"/>
              <a:t>to each other</a:t>
            </a:r>
          </a:p>
          <a:p>
            <a:pPr lvl="1"/>
            <a:r>
              <a:rPr lang="en-US" noProof="0" dirty="0"/>
              <a:t>Ideal borderlines for services (But, no real </a:t>
            </a:r>
            <a:r>
              <a:rPr lang="en-US" i="1" noProof="0" dirty="0"/>
              <a:t>shared models </a:t>
            </a:r>
            <a:r>
              <a:rPr lang="en-US" i="1" noProof="0" dirty="0">
                <a:sym typeface="Wingdings" panose="05000000000000000000" pitchFamily="2" charset="2"/>
              </a:rPr>
              <a:t></a:t>
            </a:r>
            <a:r>
              <a:rPr lang="en-US" noProof="0" dirty="0">
                <a:sym typeface="Wingdings" panose="05000000000000000000" pitchFamily="2" charset="2"/>
              </a:rPr>
              <a:t>)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FD998-626A-499F-8B0D-64CC79C0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305BE-0F36-499C-A616-425C4236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2F320-B7D8-42EC-AA4E-464E5E5B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0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1C1D-0103-4060-BF98-01301429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Service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39A8-908B-4401-A02D-20D855FDD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… related to Rooms</a:t>
            </a:r>
          </a:p>
          <a:p>
            <a:pPr lvl="1"/>
            <a:r>
              <a:rPr lang="en-US" noProof="0" dirty="0" err="1"/>
              <a:t>CaveStorage</a:t>
            </a:r>
            <a:r>
              <a:rPr lang="en-US" noProof="0" dirty="0"/>
              <a:t>: </a:t>
            </a:r>
            <a:r>
              <a:rPr lang="en-US" noProof="0" dirty="0" err="1"/>
              <a:t>addRoom</a:t>
            </a:r>
            <a:r>
              <a:rPr lang="en-US" noProof="0" dirty="0"/>
              <a:t>, </a:t>
            </a:r>
            <a:r>
              <a:rPr lang="en-US" noProof="0" dirty="0" err="1"/>
              <a:t>getRoom</a:t>
            </a:r>
            <a:r>
              <a:rPr lang="en-US" noProof="0" dirty="0"/>
              <a:t>, </a:t>
            </a:r>
            <a:r>
              <a:rPr lang="en-US" noProof="0" dirty="0" err="1"/>
              <a:t>getSetOfExitsFromRoom</a:t>
            </a:r>
            <a:r>
              <a:rPr lang="en-US" noProof="0" dirty="0"/>
              <a:t>, </a:t>
            </a:r>
            <a:r>
              <a:rPr lang="en-US" noProof="0" dirty="0" err="1"/>
              <a:t>updateRoom</a:t>
            </a:r>
            <a:endParaRPr lang="en-US" noProof="0" dirty="0"/>
          </a:p>
          <a:p>
            <a:pPr lvl="1"/>
            <a:endParaRPr lang="en-US" noProof="0" dirty="0"/>
          </a:p>
          <a:p>
            <a:r>
              <a:rPr lang="en-US" noProof="0" dirty="0"/>
              <a:t>... related to Players</a:t>
            </a:r>
          </a:p>
          <a:p>
            <a:pPr lvl="1"/>
            <a:r>
              <a:rPr lang="en-US" noProof="0" dirty="0" err="1"/>
              <a:t>CaveStorage</a:t>
            </a:r>
            <a:r>
              <a:rPr lang="en-US" noProof="0" dirty="0"/>
              <a:t>: </a:t>
            </a:r>
            <a:r>
              <a:rPr lang="en-US" noProof="0" dirty="0" err="1"/>
              <a:t>getPlayerByID</a:t>
            </a:r>
            <a:r>
              <a:rPr lang="en-US" noProof="0" dirty="0"/>
              <a:t>, </a:t>
            </a:r>
            <a:r>
              <a:rPr lang="en-US" noProof="0" dirty="0" err="1"/>
              <a:t>computeListOfPlayersAt</a:t>
            </a:r>
            <a:r>
              <a:rPr lang="en-US" noProof="0" dirty="0"/>
              <a:t>, </a:t>
            </a:r>
            <a:r>
              <a:rPr lang="en-US" noProof="0" dirty="0" err="1"/>
              <a:t>updatePlayerRecord</a:t>
            </a:r>
            <a:endParaRPr lang="en-US" noProof="0" dirty="0"/>
          </a:p>
          <a:p>
            <a:pPr lvl="1"/>
            <a:endParaRPr lang="en-US" noProof="0" dirty="0"/>
          </a:p>
          <a:p>
            <a:r>
              <a:rPr lang="en-US" noProof="0" dirty="0"/>
              <a:t>... related to Messages on the wall</a:t>
            </a:r>
          </a:p>
          <a:p>
            <a:pPr lvl="1"/>
            <a:r>
              <a:rPr lang="en-US" noProof="0" dirty="0" err="1"/>
              <a:t>CaveStorage</a:t>
            </a:r>
            <a:r>
              <a:rPr lang="en-US" noProof="0" dirty="0"/>
              <a:t>: </a:t>
            </a:r>
            <a:r>
              <a:rPr lang="en-US" noProof="0" dirty="0" err="1"/>
              <a:t>addMessage</a:t>
            </a:r>
            <a:r>
              <a:rPr lang="en-US" noProof="0" dirty="0"/>
              <a:t>, </a:t>
            </a:r>
            <a:r>
              <a:rPr lang="en-US" noProof="0" dirty="0" err="1"/>
              <a:t>updateMessage</a:t>
            </a:r>
            <a:r>
              <a:rPr lang="en-US" noProof="0" dirty="0"/>
              <a:t>, </a:t>
            </a:r>
            <a:r>
              <a:rPr lang="en-US" noProof="0" dirty="0" err="1"/>
              <a:t>getMessageList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FD998-626A-499F-8B0D-64CC79C0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305BE-0F36-499C-A616-425C4236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2F320-B7D8-42EC-AA4E-464E5E5B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A2693-AEC6-4CC2-9BAA-7F84532F5BCB}"/>
              </a:ext>
            </a:extLst>
          </p:cNvPr>
          <p:cNvSpPr/>
          <p:nvPr/>
        </p:nvSpPr>
        <p:spPr>
          <a:xfrm>
            <a:off x="5867400" y="4686300"/>
            <a:ext cx="2667000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MessageService</a:t>
            </a:r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2B5DC7-D385-43DF-B517-A106A4233C56}"/>
              </a:ext>
            </a:extLst>
          </p:cNvPr>
          <p:cNvSpPr/>
          <p:nvPr/>
        </p:nvSpPr>
        <p:spPr>
          <a:xfrm>
            <a:off x="5867400" y="3314700"/>
            <a:ext cx="2667000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PlayerService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1E94BC-BBA4-4590-B7F4-A283500A0396}"/>
              </a:ext>
            </a:extLst>
          </p:cNvPr>
          <p:cNvSpPr/>
          <p:nvPr/>
        </p:nvSpPr>
        <p:spPr>
          <a:xfrm>
            <a:off x="5867400" y="1866900"/>
            <a:ext cx="2667000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CaveService</a:t>
            </a:r>
          </a:p>
        </p:txBody>
      </p:sp>
    </p:spTree>
    <p:extLst>
      <p:ext uri="{BB962C8B-B14F-4D97-AF65-F5344CB8AC3E}">
        <p14:creationId xmlns:p14="http://schemas.microsoft.com/office/powerpoint/2010/main" val="345354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– The Exercise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modernize/migrate </a:t>
            </a:r>
            <a:r>
              <a:rPr lang="en-US" dirty="0" err="1"/>
              <a:t>SkyCave</a:t>
            </a:r>
            <a:r>
              <a:rPr lang="en-US" dirty="0"/>
              <a:t> to a µService architecture…</a:t>
            </a:r>
          </a:p>
          <a:p>
            <a:r>
              <a:rPr lang="en-US" dirty="0"/>
              <a:t>From…</a:t>
            </a:r>
          </a:p>
          <a:p>
            <a:r>
              <a:rPr lang="en-US" dirty="0"/>
              <a:t>To…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09700"/>
            <a:ext cx="3578499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390900"/>
            <a:ext cx="6583137" cy="211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5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630BF-E961-4C91-BD41-2B17F41E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NewPlayerServant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9651A-8651-477D-9332-97B943C8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Presently </a:t>
            </a:r>
            <a:r>
              <a:rPr lang="en-US" noProof="0" dirty="0" err="1"/>
              <a:t>PlayerServant</a:t>
            </a:r>
            <a:r>
              <a:rPr lang="en-US" noProof="0" dirty="0"/>
              <a:t> simply interact with </a:t>
            </a:r>
            <a:r>
              <a:rPr lang="en-US" noProof="0" dirty="0" err="1"/>
              <a:t>CaveStorage</a:t>
            </a: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Refactoring </a:t>
            </a:r>
            <a:r>
              <a:rPr lang="en-US" noProof="0" dirty="0" err="1"/>
              <a:t>PlayerServant</a:t>
            </a:r>
            <a:r>
              <a:rPr lang="en-US" noProof="0" dirty="0"/>
              <a:t> into ‘API Gateway’ kind of abstraction</a:t>
            </a:r>
          </a:p>
          <a:p>
            <a:pPr lvl="1"/>
            <a:r>
              <a:rPr lang="en-US" noProof="0" dirty="0"/>
              <a:t>Strangler pattern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836AE-1A40-4319-BF15-A4DE6FB9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DDCF6-59FB-43C1-A098-89EF5243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7D8F2-7134-4C32-9D2E-E4F16255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361388"/>
            <a:ext cx="5867400" cy="13743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784056" y="2345532"/>
            <a:ext cx="28956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99" y="3138164"/>
            <a:ext cx="5251653" cy="1700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460774" y="4229100"/>
            <a:ext cx="4073626" cy="228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1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boils down 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… a number of parts</a:t>
            </a:r>
          </a:p>
        </p:txBody>
      </p:sp>
    </p:spTree>
    <p:extLst>
      <p:ext uri="{BB962C8B-B14F-4D97-AF65-F5344CB8AC3E}">
        <p14:creationId xmlns:p14="http://schemas.microsoft.com/office/powerpoint/2010/main" val="214251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 not do it alone</a:t>
            </a:r>
          </a:p>
          <a:p>
            <a:pPr lvl="1"/>
            <a:r>
              <a:rPr lang="en-US" dirty="0"/>
              <a:t>Three groups collaborate</a:t>
            </a:r>
          </a:p>
          <a:p>
            <a:pPr lvl="2"/>
            <a:r>
              <a:rPr lang="en-US" dirty="0"/>
              <a:t>A produces </a:t>
            </a:r>
            <a:r>
              <a:rPr lang="en-US" dirty="0" err="1"/>
              <a:t>CaveService</a:t>
            </a:r>
            <a:r>
              <a:rPr lang="en-US" dirty="0"/>
              <a:t> and associated CDT</a:t>
            </a:r>
          </a:p>
          <a:p>
            <a:pPr lvl="2"/>
            <a:r>
              <a:rPr lang="en-US" dirty="0"/>
              <a:t>B produces </a:t>
            </a:r>
            <a:r>
              <a:rPr lang="en-US" dirty="0" err="1"/>
              <a:t>MessageService</a:t>
            </a:r>
            <a:r>
              <a:rPr lang="en-US" dirty="0"/>
              <a:t> + CDT</a:t>
            </a:r>
          </a:p>
          <a:p>
            <a:pPr lvl="2"/>
            <a:r>
              <a:rPr lang="en-US" dirty="0"/>
              <a:t>C produces </a:t>
            </a:r>
            <a:r>
              <a:rPr lang="en-US" dirty="0" err="1"/>
              <a:t>PlayerService</a:t>
            </a:r>
            <a:r>
              <a:rPr lang="en-US" dirty="0"/>
              <a:t> + CDT</a:t>
            </a:r>
          </a:p>
          <a:p>
            <a:pPr lvl="1"/>
            <a:r>
              <a:rPr lang="en-US" dirty="0"/>
              <a:t>And all validate the API protocol by review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then you strangle the Player by consuming the three micro services…</a:t>
            </a:r>
          </a:p>
          <a:p>
            <a:pPr lvl="2"/>
            <a:r>
              <a:rPr lang="en-US" dirty="0"/>
              <a:t>Creating connectors to Cave-, Message- and </a:t>
            </a:r>
            <a:r>
              <a:rPr lang="en-US" dirty="0" err="1"/>
              <a:t>PlayerService</a:t>
            </a:r>
            <a:r>
              <a:rPr lang="en-US" dirty="0"/>
              <a:t>…</a:t>
            </a:r>
          </a:p>
          <a:p>
            <a:pPr lvl="2"/>
            <a:r>
              <a:rPr lang="en-US" dirty="0"/>
              <a:t>And refactor the </a:t>
            </a:r>
            <a:r>
              <a:rPr lang="en-US" dirty="0" err="1"/>
              <a:t>PlayerImplemention</a:t>
            </a:r>
            <a:r>
              <a:rPr lang="en-US" dirty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82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1402</Words>
  <Application>Microsoft Office PowerPoint</Application>
  <PresentationFormat>On-screen Show (16:10)</PresentationFormat>
  <Paragraphs>247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Microservices and DevOps</vt:lpstr>
      <vt:lpstr>SkyCave Architecture</vt:lpstr>
      <vt:lpstr>SkyCave Architecture</vt:lpstr>
      <vt:lpstr>Sub-Responsibilities</vt:lpstr>
      <vt:lpstr>Service Responsibilities</vt:lpstr>
      <vt:lpstr>So – The Exercise is…</vt:lpstr>
      <vt:lpstr>NewPlayerServant</vt:lpstr>
      <vt:lpstr>Which boils down to</vt:lpstr>
      <vt:lpstr>DevOps…</vt:lpstr>
      <vt:lpstr>The Parts</vt:lpstr>
      <vt:lpstr>Create/Document API</vt:lpstr>
      <vt:lpstr>Format</vt:lpstr>
      <vt:lpstr>CDT and Service Development</vt:lpstr>
      <vt:lpstr>Connector Tests</vt:lpstr>
      <vt:lpstr>Finalize Service Persistence</vt:lpstr>
      <vt:lpstr>Strangling</vt:lpstr>
      <vt:lpstr>Program To Interface…</vt:lpstr>
      <vt:lpstr>Deliver…</vt:lpstr>
      <vt:lpstr>Hints and Help</vt:lpstr>
      <vt:lpstr>Experience from Last Time</vt:lpstr>
      <vt:lpstr>PlayerServant Strangling</vt:lpstr>
      <vt:lpstr>Scaffolding</vt:lpstr>
      <vt:lpstr>Configuring new services</vt:lpstr>
      <vt:lpstr>Security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113</cp:revision>
  <dcterms:created xsi:type="dcterms:W3CDTF">2006-08-16T00:00:00Z</dcterms:created>
  <dcterms:modified xsi:type="dcterms:W3CDTF">2021-10-28T09:07:20Z</dcterms:modified>
</cp:coreProperties>
</file>